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57" r:id="rId7"/>
    <p:sldId id="266" r:id="rId8"/>
    <p:sldId id="258" r:id="rId9"/>
    <p:sldId id="265" r:id="rId10"/>
    <p:sldId id="259" r:id="rId11"/>
    <p:sldId id="264" r:id="rId12"/>
    <p:sldId id="260" r:id="rId13"/>
    <p:sldId id="263" r:id="rId14"/>
    <p:sldId id="261" r:id="rId15"/>
    <p:sldId id="262"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3D7D73-59FF-4FE9-AC05-62F45C5270F1}"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7D73-59FF-4FE9-AC05-62F45C5270F1}"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7D73-59FF-4FE9-AC05-62F45C5270F1}"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7D73-59FF-4FE9-AC05-62F45C5270F1}"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D7D73-59FF-4FE9-AC05-62F45C5270F1}"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D7D73-59FF-4FE9-AC05-62F45C5270F1}" type="datetimeFigureOut">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D7D73-59FF-4FE9-AC05-62F45C5270F1}" type="datetimeFigureOut">
              <a:rPr lang="en-US" smtClean="0"/>
              <a:t>5/4/2013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D7D73-59FF-4FE9-AC05-62F45C5270F1}" type="datetimeFigureOut">
              <a:rPr lang="en-US" smtClean="0"/>
              <a:t>5/4/2013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7D73-59FF-4FE9-AC05-62F45C5270F1}" type="datetimeFigureOut">
              <a:rPr lang="en-US" smtClean="0"/>
              <a:t>5/4/2013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7D73-59FF-4FE9-AC05-62F45C5270F1}" type="datetimeFigureOut">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7D73-59FF-4FE9-AC05-62F45C5270F1}" type="datetimeFigureOut">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57F3B-6E8D-428F-B0CE-9F22386C88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7D73-59FF-4FE9-AC05-62F45C5270F1}" type="datetimeFigureOut">
              <a:rPr lang="en-US" smtClean="0"/>
              <a:t>5/4/2013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57F3B-6E8D-428F-B0CE-9F22386C88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math-play.com/3rd-grade-math-gam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Bradley Hand ITC" pitchFamily="66" charset="0"/>
              </a:rPr>
              <a:t>Have Fun with Math Centers for a Day of Review in the 3</a:t>
            </a:r>
            <a:r>
              <a:rPr lang="en-US" b="1" baseline="30000" dirty="0" smtClean="0">
                <a:latin typeface="Bradley Hand ITC" pitchFamily="66" charset="0"/>
              </a:rPr>
              <a:t>rd</a:t>
            </a:r>
            <a:r>
              <a:rPr lang="en-US" b="1" dirty="0" smtClean="0">
                <a:latin typeface="Bradley Hand ITC" pitchFamily="66" charset="0"/>
              </a:rPr>
              <a:t> Grade</a:t>
            </a:r>
            <a:endParaRPr lang="en-US" b="1" dirty="0">
              <a:latin typeface="Bradley Hand ITC" pitchFamily="66" charset="0"/>
            </a:endParaRPr>
          </a:p>
        </p:txBody>
      </p:sp>
      <p:sp>
        <p:nvSpPr>
          <p:cNvPr id="3" name="Subtitle 2"/>
          <p:cNvSpPr>
            <a:spLocks noGrp="1"/>
          </p:cNvSpPr>
          <p:nvPr>
            <p:ph type="subTitle" idx="1"/>
          </p:nvPr>
        </p:nvSpPr>
        <p:spPr/>
        <p:txBody>
          <a:bodyPr/>
          <a:lstStyle/>
          <a:p>
            <a:r>
              <a:rPr lang="en-US" dirty="0" smtClean="0">
                <a:latin typeface="Bradley Hand ITC" pitchFamily="66" charset="0"/>
              </a:rPr>
              <a:t>By Heather </a:t>
            </a:r>
            <a:r>
              <a:rPr lang="en-US" dirty="0" err="1" smtClean="0">
                <a:latin typeface="Bradley Hand ITC" pitchFamily="66" charset="0"/>
              </a:rPr>
              <a:t>Herrig</a:t>
            </a:r>
            <a:endParaRPr lang="en-US" dirty="0">
              <a:latin typeface="Bradley Hand ITC"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Array Station</a:t>
            </a:r>
            <a:endParaRPr lang="en-US" b="1" dirty="0">
              <a:latin typeface="Bradley Hand ITC" pitchFamily="66" charset="0"/>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latin typeface="Bradley Hand ITC" pitchFamily="66" charset="0"/>
              </a:rPr>
              <a:t>With this station students can have some fun using stickers to make as many arrays as they can for the number they draw from the cup.  The student should draw a popsicle stick with a number on it from the cup.  They should write their number at the top of the paper and use the stickers to make all the arrays they can for that number.  Each array should be labeled.</a:t>
            </a:r>
          </a:p>
          <a:p>
            <a:pPr>
              <a:buNone/>
            </a:pPr>
            <a:r>
              <a:rPr lang="en-US" dirty="0" smtClean="0">
                <a:latin typeface="Bradley Hand ITC" pitchFamily="66" charset="0"/>
              </a:rPr>
              <a:t/>
            </a:r>
            <a:br>
              <a:rPr lang="en-US" dirty="0" smtClean="0">
                <a:latin typeface="Bradley Hand ITC" pitchFamily="66" charset="0"/>
              </a:rPr>
            </a:br>
            <a:r>
              <a:rPr lang="en-US" sz="2400" u="sng" dirty="0" smtClean="0">
                <a:latin typeface="Bradley Hand ITC" pitchFamily="66" charset="0"/>
              </a:rPr>
              <a:t>Common Core Math Standard addressed:</a:t>
            </a:r>
            <a:r>
              <a:rPr lang="en-US" sz="2400" dirty="0" smtClean="0">
                <a:latin typeface="Bradley Hand ITC" pitchFamily="66" charset="0"/>
              </a:rPr>
              <a:t/>
            </a:r>
            <a:br>
              <a:rPr lang="en-US" sz="2400" dirty="0" smtClean="0">
                <a:latin typeface="Bradley Hand ITC" pitchFamily="66" charset="0"/>
              </a:rPr>
            </a:br>
            <a:r>
              <a:rPr lang="en-US" sz="2400" dirty="0" smtClean="0">
                <a:latin typeface="Bradley Hand ITC" pitchFamily="66" charset="0"/>
              </a:rPr>
              <a:t>CCSS.Math.Content.3.OA.A.1  Interpret products of whole numbers, e.g., interpret 5x7 as the total number of objects in 5 groups of 7 objects each.  For example, describe a context in which a total number of objects can be expressed as 5x7.</a:t>
            </a:r>
            <a:endParaRPr lang="en-US" sz="2400" dirty="0">
              <a:latin typeface="Bradley Hand ITC"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605462"/>
            <a:ext cx="5486400" cy="566738"/>
          </a:xfrm>
        </p:spPr>
        <p:txBody>
          <a:bodyPr>
            <a:normAutofit/>
          </a:bodyPr>
          <a:lstStyle/>
          <a:p>
            <a:pPr algn="ctr"/>
            <a:r>
              <a:rPr lang="en-US" sz="2800" dirty="0" smtClean="0">
                <a:latin typeface="Bradley Hand ITC" pitchFamily="66" charset="0"/>
              </a:rPr>
              <a:t>Array Station</a:t>
            </a:r>
            <a:endParaRPr lang="en-US" sz="2800" dirty="0">
              <a:latin typeface="Bradley Hand ITC" pitchFamily="66" charset="0"/>
            </a:endParaRPr>
          </a:p>
        </p:txBody>
      </p:sp>
      <p:pic>
        <p:nvPicPr>
          <p:cNvPr id="5" name="Picture Placeholder 4" descr="SAM_3183.JPG"/>
          <p:cNvPicPr>
            <a:picLocks noGrp="1" noChangeAspect="1"/>
          </p:cNvPicPr>
          <p:nvPr>
            <p:ph type="pic" idx="1"/>
          </p:nvPr>
        </p:nvPicPr>
        <p:blipFill>
          <a:blip r:embed="rId2" cstate="print"/>
          <a:srcRect l="12500" r="12500"/>
          <a:stretch>
            <a:fillRect/>
          </a:stretch>
        </p:blipFill>
        <p:spPr>
          <a:xfrm>
            <a:off x="1524000" y="990600"/>
            <a:ext cx="5980112" cy="4114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Polygon/Measuring Station</a:t>
            </a:r>
            <a:endParaRPr lang="en-US" b="1" dirty="0">
              <a:latin typeface="Bradley Hand ITC" pitchFamily="66" charset="0"/>
            </a:endParaRPr>
          </a:p>
        </p:txBody>
      </p:sp>
      <p:sp>
        <p:nvSpPr>
          <p:cNvPr id="3" name="Content Placeholder 2"/>
          <p:cNvSpPr>
            <a:spLocks noGrp="1"/>
          </p:cNvSpPr>
          <p:nvPr>
            <p:ph idx="1"/>
          </p:nvPr>
        </p:nvSpPr>
        <p:spPr/>
        <p:txBody>
          <a:bodyPr>
            <a:normAutofit fontScale="55000" lnSpcReduction="20000"/>
          </a:bodyPr>
          <a:lstStyle/>
          <a:p>
            <a:pPr>
              <a:buNone/>
            </a:pPr>
            <a:r>
              <a:rPr lang="en-US" sz="4700" dirty="0" smtClean="0">
                <a:latin typeface="Bradley Hand ITC" pitchFamily="66" charset="0"/>
              </a:rPr>
              <a:t>With this station students should follow the directions for some fun with polygons!  They will need a pencil, a ruler, scissors, a glue stick, one small piece of colored construction paper, and a "Fun with Polygons" worksheet.  They will need to find perimeters and areas of polygons as well as unknown lengths to certain sides of polygons.  They will also get to cut and paste their own polygon and measure it to find it's perimeter.</a:t>
            </a:r>
            <a:r>
              <a:rPr lang="en-US" dirty="0" smtClean="0">
                <a:latin typeface="Bradley Hand ITC" pitchFamily="66" charset="0"/>
              </a:rPr>
              <a:t/>
            </a:r>
            <a:br>
              <a:rPr lang="en-US" dirty="0" smtClean="0">
                <a:latin typeface="Bradley Hand ITC" pitchFamily="66" charset="0"/>
              </a:rPr>
            </a:br>
            <a:endParaRPr lang="en-US" dirty="0" smtClean="0">
              <a:latin typeface="Bradley Hand ITC" pitchFamily="66" charset="0"/>
            </a:endParaRPr>
          </a:p>
          <a:p>
            <a:pPr>
              <a:buNone/>
            </a:pPr>
            <a:r>
              <a:rPr lang="en-US" dirty="0" smtClean="0">
                <a:latin typeface="Bradley Hand ITC" pitchFamily="66" charset="0"/>
              </a:rPr>
              <a:t/>
            </a:r>
            <a:br>
              <a:rPr lang="en-US" dirty="0" smtClean="0">
                <a:latin typeface="Bradley Hand ITC" pitchFamily="66" charset="0"/>
              </a:rPr>
            </a:br>
            <a:r>
              <a:rPr lang="en-US" sz="3300" u="sng" dirty="0" smtClean="0">
                <a:latin typeface="Bradley Hand ITC" pitchFamily="66" charset="0"/>
              </a:rPr>
              <a:t>Common Core Math Standard addressed:</a:t>
            </a:r>
            <a:br>
              <a:rPr lang="en-US" sz="3300" u="sng" dirty="0" smtClean="0">
                <a:latin typeface="Bradley Hand ITC" pitchFamily="66" charset="0"/>
              </a:rPr>
            </a:br>
            <a:r>
              <a:rPr lang="en-US" sz="3300" dirty="0" smtClean="0">
                <a:latin typeface="Bradley Hand ITC" pitchFamily="66" charset="0"/>
              </a:rPr>
              <a:t>CCSS.Math.Content.3.MD.D.8  Solve real world and mathematical problems involving perimeters of polygons, including finding the perimeter given the side lengths, finding an unknown side length, and exhibiting rectangles with the same perimeter and different areas or with the same area and different perimeters.</a:t>
            </a:r>
            <a:endParaRPr lang="en-US" sz="3300" dirty="0">
              <a:latin typeface="Bradley Hand ITC"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681662"/>
            <a:ext cx="5486400" cy="566738"/>
          </a:xfrm>
        </p:spPr>
        <p:txBody>
          <a:bodyPr>
            <a:normAutofit/>
          </a:bodyPr>
          <a:lstStyle/>
          <a:p>
            <a:pPr algn="ctr"/>
            <a:r>
              <a:rPr lang="en-US" sz="2800" dirty="0" smtClean="0">
                <a:latin typeface="Bradley Hand ITC" pitchFamily="66" charset="0"/>
              </a:rPr>
              <a:t>Polygon/Measuring Station</a:t>
            </a:r>
            <a:endParaRPr lang="en-US" sz="2800" dirty="0">
              <a:latin typeface="Bradley Hand ITC" pitchFamily="66" charset="0"/>
            </a:endParaRPr>
          </a:p>
        </p:txBody>
      </p:sp>
      <p:pic>
        <p:nvPicPr>
          <p:cNvPr id="5" name="Picture Placeholder 4" descr="SAM_3187.JPG"/>
          <p:cNvPicPr>
            <a:picLocks noGrp="1" noChangeAspect="1"/>
          </p:cNvPicPr>
          <p:nvPr>
            <p:ph type="pic" idx="1"/>
          </p:nvPr>
        </p:nvPicPr>
        <p:blipFill>
          <a:blip r:embed="rId2" cstate="print"/>
          <a:srcRect l="12500" r="12500"/>
          <a:stretch>
            <a:fillRect/>
          </a:stretch>
        </p:blipFill>
        <p:spPr>
          <a:xfrm>
            <a:off x="1524000" y="1066800"/>
            <a:ext cx="6056312" cy="4114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Flashcard Station</a:t>
            </a:r>
            <a:endParaRPr lang="en-US" b="1" dirty="0">
              <a:latin typeface="Bradley Hand ITC" pitchFamily="66" charset="0"/>
            </a:endParaRPr>
          </a:p>
        </p:txBody>
      </p:sp>
      <p:sp>
        <p:nvSpPr>
          <p:cNvPr id="3" name="Content Placeholder 2"/>
          <p:cNvSpPr>
            <a:spLocks noGrp="1"/>
          </p:cNvSpPr>
          <p:nvPr>
            <p:ph idx="1"/>
          </p:nvPr>
        </p:nvSpPr>
        <p:spPr/>
        <p:txBody>
          <a:bodyPr>
            <a:normAutofit fontScale="77500" lnSpcReduction="20000"/>
          </a:bodyPr>
          <a:lstStyle/>
          <a:p>
            <a:pPr>
              <a:buNone/>
            </a:pPr>
            <a:r>
              <a:rPr lang="en-US" sz="3500" dirty="0" smtClean="0">
                <a:latin typeface="Bradley Hand ITC" pitchFamily="66" charset="0"/>
              </a:rPr>
              <a:t>At the flashcard station students can have a little fun with a partner and some multiplication flashcards!  The students should see how quickly they can answer the multiplication problems as their partner flashes the multiplication flashcard.  Encourage your students to try to get quicker each time they answer!</a:t>
            </a:r>
            <a:r>
              <a:rPr lang="en-US" dirty="0" smtClean="0">
                <a:latin typeface="Bradley Hand ITC" pitchFamily="66" charset="0"/>
              </a:rPr>
              <a:t/>
            </a:r>
            <a:br>
              <a:rPr lang="en-US" dirty="0" smtClean="0">
                <a:latin typeface="Bradley Hand ITC" pitchFamily="66" charset="0"/>
              </a:rPr>
            </a:br>
            <a:endParaRPr lang="en-US" dirty="0" smtClean="0">
              <a:latin typeface="Bradley Hand ITC" pitchFamily="66" charset="0"/>
            </a:endParaRPr>
          </a:p>
          <a:p>
            <a:pPr>
              <a:buNone/>
            </a:pPr>
            <a:r>
              <a:rPr lang="en-US" dirty="0" smtClean="0">
                <a:latin typeface="Bradley Hand ITC" pitchFamily="66" charset="0"/>
              </a:rPr>
              <a:t/>
            </a:r>
            <a:br>
              <a:rPr lang="en-US" dirty="0" smtClean="0">
                <a:latin typeface="Bradley Hand ITC" pitchFamily="66" charset="0"/>
              </a:rPr>
            </a:br>
            <a:r>
              <a:rPr lang="en-US" sz="2400" u="sng" dirty="0" smtClean="0">
                <a:latin typeface="Bradley Hand ITC" pitchFamily="66" charset="0"/>
              </a:rPr>
              <a:t>Common Core Math Standard addressed:</a:t>
            </a:r>
            <a:r>
              <a:rPr lang="en-US" sz="2400" dirty="0" smtClean="0">
                <a:latin typeface="Bradley Hand ITC" pitchFamily="66" charset="0"/>
              </a:rPr>
              <a:t/>
            </a:r>
            <a:br>
              <a:rPr lang="en-US" sz="2400" dirty="0" smtClean="0">
                <a:latin typeface="Bradley Hand ITC" pitchFamily="66" charset="0"/>
              </a:rPr>
            </a:br>
            <a:r>
              <a:rPr lang="en-US" sz="2400" dirty="0" smtClean="0">
                <a:latin typeface="Bradley Hand ITC" pitchFamily="66" charset="0"/>
              </a:rPr>
              <a:t>CCSS.Math.Content.3.OA.C.7  Fluently multiply and divide within 100, using strategies such as the relationship between multiplication and division (e.g., knowing that 8x5=40, one knows 40/5=8) or properties of operations.  By the end of Grade 3, know from memory all products of two one-digit numbers.</a:t>
            </a:r>
            <a:endParaRPr lang="en-US" sz="2400" dirty="0">
              <a:latin typeface="Bradley Hand ITC"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6019800"/>
            <a:ext cx="5486400" cy="566738"/>
          </a:xfrm>
        </p:spPr>
        <p:txBody>
          <a:bodyPr>
            <a:normAutofit/>
          </a:bodyPr>
          <a:lstStyle/>
          <a:p>
            <a:pPr algn="ctr"/>
            <a:r>
              <a:rPr lang="en-US" sz="2800" dirty="0" smtClean="0">
                <a:latin typeface="Bradley Hand ITC" pitchFamily="66" charset="0"/>
              </a:rPr>
              <a:t>Flashcard Station</a:t>
            </a:r>
            <a:endParaRPr lang="en-US" sz="2800" dirty="0">
              <a:latin typeface="Bradley Hand ITC" pitchFamily="66" charset="0"/>
            </a:endParaRPr>
          </a:p>
        </p:txBody>
      </p:sp>
      <p:pic>
        <p:nvPicPr>
          <p:cNvPr id="5" name="Picture Placeholder 4" descr="SAM_3191.JPG"/>
          <p:cNvPicPr>
            <a:picLocks noGrp="1" noChangeAspect="1"/>
          </p:cNvPicPr>
          <p:nvPr>
            <p:ph type="pic" idx="1"/>
          </p:nvPr>
        </p:nvPicPr>
        <p:blipFill>
          <a:blip r:embed="rId2" cstate="print"/>
          <a:srcRect l="12500" r="12500"/>
          <a:stretch>
            <a:fillRect/>
          </a:stretch>
        </p:blipFill>
        <p:spPr>
          <a:xfrm rot="5400000">
            <a:off x="1905000" y="1066800"/>
            <a:ext cx="5486400" cy="4114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My Reflection</a:t>
            </a:r>
            <a:endParaRPr lang="en-US" b="1" dirty="0">
              <a:latin typeface="Bradley Hand ITC" pitchFamily="66" charset="0"/>
            </a:endParaRPr>
          </a:p>
        </p:txBody>
      </p:sp>
      <p:sp>
        <p:nvSpPr>
          <p:cNvPr id="3" name="Content Placeholder 2"/>
          <p:cNvSpPr>
            <a:spLocks noGrp="1"/>
          </p:cNvSpPr>
          <p:nvPr>
            <p:ph idx="1"/>
          </p:nvPr>
        </p:nvSpPr>
        <p:spPr>
          <a:xfrm>
            <a:off x="457200" y="1371600"/>
            <a:ext cx="8229600" cy="5257800"/>
          </a:xfrm>
        </p:spPr>
        <p:txBody>
          <a:bodyPr>
            <a:noAutofit/>
          </a:bodyPr>
          <a:lstStyle/>
          <a:p>
            <a:pPr>
              <a:buNone/>
            </a:pPr>
            <a:r>
              <a:rPr lang="en-US" sz="2200" dirty="0" smtClean="0">
                <a:latin typeface="Bradley Hand ITC" pitchFamily="66" charset="0"/>
              </a:rPr>
              <a:t>I had a great time putting these centers together, but found out that it takes a lot of time to set such centers up.  I also decided that not everything has to be “top-notch” and expensive to make learning fun.  My own kids were very interested in these math centers as I was putting them together and actually wanted to experience them for themselves!  I hope that is a good clue that students in an actual classroom would have fun with them as well!  Centers such as these can be very useful for independent practice as well as guided practice as a teacher can walk around to each of the centers giving guidance and more one-on-one help if needed.  Students can be assessed on these reviews by turning in the work they complete and also by the teacher observing how each students is doing at each center.  I look forward to coming up with more center ideas throughout my educational journey and even throughout my career as a teacher!</a:t>
            </a:r>
            <a:endParaRPr lang="en-US" sz="2200" dirty="0">
              <a:latin typeface="Bradley Hand ITC"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Grade Level and Time</a:t>
            </a:r>
            <a:endParaRPr lang="en-US" b="1" dirty="0">
              <a:latin typeface="Bradley Hand ITC" pitchFamily="66" charset="0"/>
            </a:endParaRPr>
          </a:p>
        </p:txBody>
      </p:sp>
      <p:sp>
        <p:nvSpPr>
          <p:cNvPr id="3" name="Content Placeholder 2"/>
          <p:cNvSpPr>
            <a:spLocks noGrp="1"/>
          </p:cNvSpPr>
          <p:nvPr>
            <p:ph idx="1"/>
          </p:nvPr>
        </p:nvSpPr>
        <p:spPr/>
        <p:txBody>
          <a:bodyPr>
            <a:normAutofit/>
          </a:bodyPr>
          <a:lstStyle/>
          <a:p>
            <a:pPr>
              <a:buNone/>
            </a:pPr>
            <a:endParaRPr lang="en-US" dirty="0" smtClean="0">
              <a:latin typeface="Bradley Hand ITC" pitchFamily="66" charset="0"/>
            </a:endParaRPr>
          </a:p>
          <a:p>
            <a:pPr>
              <a:buNone/>
            </a:pPr>
            <a:r>
              <a:rPr lang="en-US" dirty="0" smtClean="0">
                <a:latin typeface="Bradley Hand ITC" pitchFamily="66" charset="0"/>
              </a:rPr>
              <a:t>Each of the five math centers are meant to be review centers for 3</a:t>
            </a:r>
            <a:r>
              <a:rPr lang="en-US" baseline="30000" dirty="0" smtClean="0">
                <a:latin typeface="Bradley Hand ITC" pitchFamily="66" charset="0"/>
              </a:rPr>
              <a:t>rd</a:t>
            </a:r>
            <a:r>
              <a:rPr lang="en-US" dirty="0" smtClean="0">
                <a:latin typeface="Bradley Hand ITC" pitchFamily="66" charset="0"/>
              </a:rPr>
              <a:t> grade students.  They should each take about 15-20 minutes, but time also depends on the students.  It may take some students a shorter length of time and some a longer length of time to think about the work they are doing.</a:t>
            </a:r>
            <a:endParaRPr lang="en-US" dirty="0">
              <a:latin typeface="Bradley Hand ITC"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Objectives</a:t>
            </a:r>
            <a:endParaRPr lang="en-US" b="1" dirty="0">
              <a:latin typeface="Bradley Hand ITC" pitchFamily="66" charset="0"/>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latin typeface="Bradley Hand ITC" pitchFamily="66" charset="0"/>
              </a:rPr>
              <a:t>*The student will be able to multiply fluently within 100.</a:t>
            </a:r>
          </a:p>
          <a:p>
            <a:pPr>
              <a:buNone/>
            </a:pPr>
            <a:endParaRPr lang="en-US" dirty="0" smtClean="0">
              <a:latin typeface="Bradley Hand ITC" pitchFamily="66" charset="0"/>
            </a:endParaRPr>
          </a:p>
          <a:p>
            <a:pPr>
              <a:buNone/>
            </a:pPr>
            <a:r>
              <a:rPr lang="en-US" dirty="0" smtClean="0">
                <a:latin typeface="Bradley Hand ITC" pitchFamily="66" charset="0"/>
              </a:rPr>
              <a:t>*The student will be able to know products of two one-digit numbers from memory.</a:t>
            </a:r>
          </a:p>
          <a:p>
            <a:pPr>
              <a:buNone/>
            </a:pPr>
            <a:endParaRPr lang="en-US" dirty="0" smtClean="0">
              <a:latin typeface="Bradley Hand ITC" pitchFamily="66" charset="0"/>
            </a:endParaRPr>
          </a:p>
          <a:p>
            <a:pPr>
              <a:buNone/>
            </a:pPr>
            <a:r>
              <a:rPr lang="en-US" dirty="0" smtClean="0">
                <a:latin typeface="Bradley Hand ITC" pitchFamily="66" charset="0"/>
              </a:rPr>
              <a:t>*The student will be able to round to the nearest 10 or 100.</a:t>
            </a:r>
          </a:p>
          <a:p>
            <a:pPr>
              <a:buNone/>
            </a:pPr>
            <a:endParaRPr lang="en-US" dirty="0" smtClean="0">
              <a:latin typeface="Bradley Hand ITC" pitchFamily="66" charset="0"/>
            </a:endParaRPr>
          </a:p>
          <a:p>
            <a:pPr>
              <a:buNone/>
            </a:pPr>
            <a:r>
              <a:rPr lang="en-US" dirty="0" smtClean="0">
                <a:latin typeface="Bradley Hand ITC" pitchFamily="66" charset="0"/>
              </a:rPr>
              <a:t>*The student will be able to find perimeters and areas of polygons.</a:t>
            </a:r>
          </a:p>
          <a:p>
            <a:pPr>
              <a:buNone/>
            </a:pPr>
            <a:endParaRPr lang="en-US" dirty="0" smtClean="0">
              <a:latin typeface="Bradley Hand ITC" pitchFamily="66" charset="0"/>
            </a:endParaRPr>
          </a:p>
          <a:p>
            <a:pPr>
              <a:buNone/>
            </a:pPr>
            <a:r>
              <a:rPr lang="en-US" dirty="0" smtClean="0">
                <a:latin typeface="Bradley Hand ITC" pitchFamily="66" charset="0"/>
              </a:rPr>
              <a:t>*The student will be able to measure to the nearest centimeter.</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Prerequisites</a:t>
            </a:r>
            <a:endParaRPr lang="en-US" b="1" dirty="0">
              <a:latin typeface="Bradley Hand ITC" pitchFamily="66" charset="0"/>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latin typeface="Bradley Hand ITC" pitchFamily="66" charset="0"/>
              </a:rPr>
              <a:t>The student should already have knowledge of…</a:t>
            </a:r>
          </a:p>
          <a:p>
            <a:pPr>
              <a:buNone/>
            </a:pPr>
            <a:endParaRPr lang="en-US" dirty="0" smtClean="0">
              <a:latin typeface="Bradley Hand ITC" pitchFamily="66" charset="0"/>
            </a:endParaRPr>
          </a:p>
          <a:p>
            <a:pPr>
              <a:buNone/>
            </a:pPr>
            <a:r>
              <a:rPr lang="en-US" dirty="0" smtClean="0">
                <a:latin typeface="Bradley Hand ITC" pitchFamily="66" charset="0"/>
              </a:rPr>
              <a:t>	…multiplication facts.</a:t>
            </a:r>
          </a:p>
          <a:p>
            <a:pPr>
              <a:buNone/>
            </a:pPr>
            <a:endParaRPr lang="en-US" dirty="0" smtClean="0">
              <a:latin typeface="Bradley Hand ITC" pitchFamily="66" charset="0"/>
            </a:endParaRPr>
          </a:p>
          <a:p>
            <a:pPr>
              <a:buNone/>
            </a:pPr>
            <a:r>
              <a:rPr lang="en-US" dirty="0" smtClean="0">
                <a:latin typeface="Bradley Hand ITC" pitchFamily="66" charset="0"/>
              </a:rPr>
              <a:t>	…rounding to the nearest 10 and 100.</a:t>
            </a:r>
          </a:p>
          <a:p>
            <a:pPr>
              <a:buNone/>
            </a:pPr>
            <a:endParaRPr lang="en-US" dirty="0" smtClean="0">
              <a:latin typeface="Bradley Hand ITC" pitchFamily="66" charset="0"/>
            </a:endParaRPr>
          </a:p>
          <a:p>
            <a:pPr>
              <a:buNone/>
            </a:pPr>
            <a:r>
              <a:rPr lang="en-US" dirty="0" smtClean="0">
                <a:latin typeface="Bradley Hand ITC" pitchFamily="66" charset="0"/>
              </a:rPr>
              <a:t>	…finding the perimeter of polygon.</a:t>
            </a:r>
          </a:p>
          <a:p>
            <a:pPr>
              <a:buNone/>
            </a:pPr>
            <a:endParaRPr lang="en-US" dirty="0" smtClean="0">
              <a:latin typeface="Bradley Hand ITC" pitchFamily="66" charset="0"/>
            </a:endParaRPr>
          </a:p>
          <a:p>
            <a:pPr>
              <a:buNone/>
            </a:pPr>
            <a:r>
              <a:rPr lang="en-US" dirty="0" smtClean="0">
                <a:latin typeface="Bradley Hand ITC" pitchFamily="66" charset="0"/>
              </a:rPr>
              <a:t>	…finding the area of a rectangle.</a:t>
            </a:r>
          </a:p>
          <a:p>
            <a:pPr>
              <a:buNone/>
            </a:pPr>
            <a:endParaRPr lang="en-US" dirty="0" smtClean="0">
              <a:latin typeface="Bradley Hand ITC" pitchFamily="66" charset="0"/>
            </a:endParaRPr>
          </a:p>
          <a:p>
            <a:pPr>
              <a:buNone/>
            </a:pPr>
            <a:r>
              <a:rPr lang="en-US" dirty="0" smtClean="0">
                <a:latin typeface="Bradley Hand ITC" pitchFamily="66" charset="0"/>
              </a:rPr>
              <a:t>	…measuring to the nearest centimeter.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lstStyle/>
          <a:p>
            <a:r>
              <a:rPr lang="en-US" dirty="0" smtClean="0">
                <a:latin typeface="Bradley Hand ITC" pitchFamily="66" charset="0"/>
              </a:rPr>
              <a:t>ON TO THE STATIONS…!</a:t>
            </a:r>
            <a:endParaRPr lang="en-US" dirty="0">
              <a:latin typeface="Bradley Hand ITC"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Computer Station</a:t>
            </a:r>
            <a:endParaRPr lang="en-US" b="1" dirty="0">
              <a:latin typeface="Bradley Hand ITC" pitchFamily="66" charset="0"/>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latin typeface="Bradley Hand ITC" pitchFamily="66" charset="0"/>
              </a:rPr>
              <a:t>With this station students can use technology and playing games to review multiplication facts.  Your students can have a little fun playing multiplication games online at:  </a:t>
            </a:r>
            <a:br>
              <a:rPr lang="en-US" dirty="0" smtClean="0">
                <a:latin typeface="Bradley Hand ITC" pitchFamily="66" charset="0"/>
              </a:rPr>
            </a:br>
            <a:r>
              <a:rPr lang="en-US" dirty="0" smtClean="0">
                <a:latin typeface="Bradley Hand ITC" pitchFamily="66" charset="0"/>
                <a:hlinkClick r:id="rId2"/>
              </a:rPr>
              <a:t>http://www.math-play.com/3rd-grade-math-games.html</a:t>
            </a:r>
            <a:r>
              <a:rPr lang="en-US" dirty="0" smtClean="0">
                <a:latin typeface="Bradley Hand ITC" pitchFamily="66" charset="0"/>
              </a:rPr>
              <a:t/>
            </a:r>
            <a:br>
              <a:rPr lang="en-US" dirty="0" smtClean="0">
                <a:latin typeface="Bradley Hand ITC" pitchFamily="66" charset="0"/>
              </a:rPr>
            </a:br>
            <a:endParaRPr lang="en-US" dirty="0" smtClean="0">
              <a:latin typeface="Bradley Hand ITC" pitchFamily="66" charset="0"/>
            </a:endParaRPr>
          </a:p>
          <a:p>
            <a:pPr>
              <a:buNone/>
            </a:pPr>
            <a:r>
              <a:rPr lang="en-US" dirty="0" smtClean="0">
                <a:latin typeface="Bradley Hand ITC" pitchFamily="66" charset="0"/>
              </a:rPr>
              <a:t/>
            </a:r>
            <a:br>
              <a:rPr lang="en-US" dirty="0" smtClean="0">
                <a:latin typeface="Bradley Hand ITC" pitchFamily="66" charset="0"/>
              </a:rPr>
            </a:br>
            <a:r>
              <a:rPr lang="en-US" sz="2200" u="sng" dirty="0" smtClean="0">
                <a:latin typeface="Bradley Hand ITC" pitchFamily="66" charset="0"/>
              </a:rPr>
              <a:t>Common Core Math Standard addressed:</a:t>
            </a:r>
            <a:r>
              <a:rPr lang="en-US" sz="2200" dirty="0" smtClean="0">
                <a:latin typeface="Bradley Hand ITC" pitchFamily="66" charset="0"/>
              </a:rPr>
              <a:t/>
            </a:r>
            <a:br>
              <a:rPr lang="en-US" sz="2200" dirty="0" smtClean="0">
                <a:latin typeface="Bradley Hand ITC" pitchFamily="66" charset="0"/>
              </a:rPr>
            </a:br>
            <a:r>
              <a:rPr lang="en-US" sz="2200" dirty="0" smtClean="0">
                <a:latin typeface="Bradley Hand ITC" pitchFamily="66" charset="0"/>
              </a:rPr>
              <a:t>CCSS.Math.Content.3.OA.C.7  Fluently multiply and divide within 100, using strategies such as the relationship between multiplication and division (e.g., knowing that 8x5=40, one knows 40/5=8) or properties of operations.  By the end of Grade 3, know from memory all products of two one-digit numbers.</a:t>
            </a:r>
            <a:endParaRPr lang="en-US" sz="2200" dirty="0">
              <a:latin typeface="Bradley Hand ITC"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757862"/>
            <a:ext cx="5486400" cy="566738"/>
          </a:xfrm>
        </p:spPr>
        <p:txBody>
          <a:bodyPr>
            <a:normAutofit/>
          </a:bodyPr>
          <a:lstStyle/>
          <a:p>
            <a:pPr algn="ctr"/>
            <a:r>
              <a:rPr lang="en-US" sz="2800" dirty="0" smtClean="0">
                <a:latin typeface="Bradley Hand ITC" pitchFamily="66" charset="0"/>
              </a:rPr>
              <a:t>Computer Station</a:t>
            </a:r>
            <a:endParaRPr lang="en-US" sz="2800" dirty="0">
              <a:latin typeface="Bradley Hand ITC" pitchFamily="66" charset="0"/>
            </a:endParaRPr>
          </a:p>
        </p:txBody>
      </p:sp>
      <p:pic>
        <p:nvPicPr>
          <p:cNvPr id="5" name="Picture Placeholder 4" descr="SAM_3190.JPG"/>
          <p:cNvPicPr>
            <a:picLocks noGrp="1" noChangeAspect="1"/>
          </p:cNvPicPr>
          <p:nvPr>
            <p:ph type="pic" idx="1"/>
          </p:nvPr>
        </p:nvPicPr>
        <p:blipFill>
          <a:blip r:embed="rId2" cstate="print"/>
          <a:srcRect l="12500" r="12500"/>
          <a:stretch>
            <a:fillRect/>
          </a:stretch>
        </p:blipFill>
        <p:spPr>
          <a:xfrm>
            <a:off x="1447800" y="1066800"/>
            <a:ext cx="6248400"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itchFamily="66" charset="0"/>
              </a:rPr>
              <a:t>Place Value/Rounding Station</a:t>
            </a:r>
            <a:endParaRPr lang="en-US" b="1" dirty="0">
              <a:latin typeface="Bradley Hand ITC" pitchFamily="66" charset="0"/>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latin typeface="Bradley Hand ITC" pitchFamily="66" charset="0"/>
              </a:rPr>
              <a:t>With this station students can have a little fun adding on a calculator and then rounding the answer to the nearest 10 or the nearest 100.  Students will need a calculator, a pencil, and an "Addition with a Calculator and Rounding Fun" worksheet to complete this center.</a:t>
            </a:r>
            <a:br>
              <a:rPr lang="en-US" dirty="0" smtClean="0">
                <a:latin typeface="Bradley Hand ITC" pitchFamily="66" charset="0"/>
              </a:rPr>
            </a:br>
            <a:r>
              <a:rPr lang="en-US" dirty="0" smtClean="0">
                <a:latin typeface="Bradley Hand ITC" pitchFamily="66" charset="0"/>
              </a:rPr>
              <a:t/>
            </a:r>
            <a:br>
              <a:rPr lang="en-US" dirty="0" smtClean="0">
                <a:latin typeface="Bradley Hand ITC" pitchFamily="66" charset="0"/>
              </a:rPr>
            </a:br>
            <a:r>
              <a:rPr lang="en-US" sz="2200" u="sng" dirty="0" smtClean="0">
                <a:latin typeface="Bradley Hand ITC" pitchFamily="66" charset="0"/>
              </a:rPr>
              <a:t>Common Core Math Standard addressed:</a:t>
            </a:r>
            <a:r>
              <a:rPr lang="en-US" sz="2200" dirty="0" smtClean="0">
                <a:latin typeface="Bradley Hand ITC" pitchFamily="66" charset="0"/>
              </a:rPr>
              <a:t/>
            </a:r>
            <a:br>
              <a:rPr lang="en-US" sz="2200" dirty="0" smtClean="0">
                <a:latin typeface="Bradley Hand ITC" pitchFamily="66" charset="0"/>
              </a:rPr>
            </a:br>
            <a:r>
              <a:rPr lang="en-US" sz="2200" dirty="0" smtClean="0">
                <a:latin typeface="Bradley Hand ITC" pitchFamily="66" charset="0"/>
              </a:rPr>
              <a:t>CCSS.Math.Content.3.NBT.A.1  Use place value understanding to round whole numbers to the nearest 10 or 100.</a:t>
            </a:r>
            <a:endParaRPr lang="en-US" sz="2200" dirty="0">
              <a:latin typeface="Bradley Hand ITC"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605462"/>
            <a:ext cx="5486400" cy="566738"/>
          </a:xfrm>
        </p:spPr>
        <p:txBody>
          <a:bodyPr>
            <a:normAutofit/>
          </a:bodyPr>
          <a:lstStyle/>
          <a:p>
            <a:pPr algn="ctr"/>
            <a:r>
              <a:rPr lang="en-US" sz="2800" dirty="0" smtClean="0">
                <a:latin typeface="Bradley Hand ITC" pitchFamily="66" charset="0"/>
              </a:rPr>
              <a:t>Place Value/Rounding Station</a:t>
            </a:r>
            <a:endParaRPr lang="en-US" sz="2800" dirty="0">
              <a:latin typeface="Bradley Hand ITC" pitchFamily="66" charset="0"/>
            </a:endParaRPr>
          </a:p>
        </p:txBody>
      </p:sp>
      <p:pic>
        <p:nvPicPr>
          <p:cNvPr id="5" name="Picture Placeholder 4" descr="SAM_3186.JPG"/>
          <p:cNvPicPr>
            <a:picLocks noGrp="1" noChangeAspect="1"/>
          </p:cNvPicPr>
          <p:nvPr>
            <p:ph type="pic" idx="1"/>
          </p:nvPr>
        </p:nvPicPr>
        <p:blipFill>
          <a:blip r:embed="rId2" cstate="print"/>
          <a:srcRect l="7422" r="7422"/>
          <a:stretch>
            <a:fillRect/>
          </a:stretch>
        </p:blipFill>
        <p:spPr>
          <a:xfrm>
            <a:off x="1447800" y="990600"/>
            <a:ext cx="6096000" cy="41148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482</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Have Fun with Math Centers for a Day of Review in the 3rd Grade</vt:lpstr>
      <vt:lpstr>Grade Level and Time</vt:lpstr>
      <vt:lpstr>Objectives</vt:lpstr>
      <vt:lpstr>Prerequisites</vt:lpstr>
      <vt:lpstr>ON TO THE STATIONS…!</vt:lpstr>
      <vt:lpstr>Computer Station</vt:lpstr>
      <vt:lpstr>Computer Station</vt:lpstr>
      <vt:lpstr>Place Value/Rounding Station</vt:lpstr>
      <vt:lpstr>Place Value/Rounding Station</vt:lpstr>
      <vt:lpstr>Array Station</vt:lpstr>
      <vt:lpstr>Array Station</vt:lpstr>
      <vt:lpstr>Polygon/Measuring Station</vt:lpstr>
      <vt:lpstr>Polygon/Measuring Station</vt:lpstr>
      <vt:lpstr>Flashcard Station</vt:lpstr>
      <vt:lpstr>Flashcard Station</vt:lpstr>
      <vt:lpstr>My Reflection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Fun with Math Centers for a Day of Review in the 3rd Grade</dc:title>
  <dc:creator>Heather Herrig</dc:creator>
  <cp:lastModifiedBy>Heather Herrig</cp:lastModifiedBy>
  <cp:revision>24</cp:revision>
  <dcterms:created xsi:type="dcterms:W3CDTF">2013-05-05T03:10:31Z</dcterms:created>
  <dcterms:modified xsi:type="dcterms:W3CDTF">2013-05-05T04:03:19Z</dcterms:modified>
</cp:coreProperties>
</file>